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335" r:id="rId5"/>
    <p:sldId id="389" r:id="rId6"/>
    <p:sldId id="374" r:id="rId7"/>
    <p:sldId id="383" r:id="rId8"/>
    <p:sldId id="384" r:id="rId9"/>
    <p:sldId id="385" r:id="rId10"/>
    <p:sldId id="388" r:id="rId11"/>
    <p:sldId id="380" r:id="rId12"/>
    <p:sldId id="359" r:id="rId13"/>
    <p:sldId id="375" r:id="rId14"/>
    <p:sldId id="390" r:id="rId15"/>
    <p:sldId id="376" r:id="rId16"/>
    <p:sldId id="373" r:id="rId17"/>
    <p:sldId id="377" r:id="rId18"/>
    <p:sldId id="391" r:id="rId19"/>
    <p:sldId id="393" r:id="rId20"/>
    <p:sldId id="378" r:id="rId21"/>
    <p:sldId id="34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6" autoAdjust="0"/>
    <p:restoredTop sz="84532" autoAdjust="0"/>
  </p:normalViewPr>
  <p:slideViewPr>
    <p:cSldViewPr snapToGrid="0">
      <p:cViewPr varScale="1">
        <p:scale>
          <a:sx n="134" d="100"/>
          <a:sy n="134" d="100"/>
        </p:scale>
        <p:origin x="1446" y="13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9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6/5/2025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6/5/2025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31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 slides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Load balancer: Experimental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Actor: Exploratory</a:t>
            </a:r>
          </a:p>
          <a:p>
            <a:r>
              <a:rPr lang="en-GB" dirty="0"/>
              <a:t>When main actor is ready for you, It will spin up a “personal actor” making the retries fast.</a:t>
            </a:r>
          </a:p>
          <a:p>
            <a:endParaRPr lang="en-GB" dirty="0"/>
          </a:p>
          <a:p>
            <a:r>
              <a:rPr lang="en-GB" dirty="0"/>
              <a:t>Load balancer: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405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With only a load balancer it could potentially struggle with placing most bets.</a:t>
            </a:r>
          </a:p>
          <a:p>
            <a:endParaRPr lang="en-GB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800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125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scored</a:t>
            </a:r>
            <a:r>
              <a:rPr lang="da-DK" dirty="0"/>
              <a:t> based on prototype. Rest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guesstimates</a:t>
            </a:r>
            <a:r>
              <a:rPr lang="da-DK" dirty="0"/>
              <a:t>. 1-5 from the </a:t>
            </a:r>
            <a:r>
              <a:rPr lang="da-DK" dirty="0" err="1"/>
              <a:t>literature</a:t>
            </a:r>
            <a:r>
              <a:rPr lang="da-DK" dirty="0"/>
              <a:t>. </a:t>
            </a:r>
            <a:r>
              <a:rPr lang="da-DK" dirty="0" err="1"/>
              <a:t>Architectural</a:t>
            </a:r>
            <a:r>
              <a:rPr lang="da-DK" dirty="0"/>
              <a:t> </a:t>
            </a:r>
            <a:r>
              <a:rPr lang="da-DK" dirty="0" err="1"/>
              <a:t>vs</a:t>
            </a:r>
            <a:r>
              <a:rPr lang="da-DK" dirty="0"/>
              <a:t> </a:t>
            </a:r>
            <a:r>
              <a:rPr lang="da-DK" dirty="0" err="1"/>
              <a:t>implementation</a:t>
            </a:r>
            <a:r>
              <a:rPr lang="da-DK" dirty="0"/>
              <a:t> </a:t>
            </a:r>
            <a:r>
              <a:rPr lang="da-DK" dirty="0" err="1"/>
              <a:t>perspective</a:t>
            </a:r>
            <a:endParaRPr lang="da-DK" dirty="0"/>
          </a:p>
          <a:p>
            <a:r>
              <a:rPr lang="da-DK" dirty="0" err="1"/>
              <a:t>Metrics</a:t>
            </a:r>
            <a:r>
              <a:rPr lang="da-DK" dirty="0"/>
              <a:t> </a:t>
            </a:r>
            <a:r>
              <a:rPr lang="da-DK" dirty="0" err="1"/>
              <a:t>were</a:t>
            </a:r>
            <a:r>
              <a:rPr lang="da-DK" dirty="0"/>
              <a:t> </a:t>
            </a:r>
            <a:r>
              <a:rPr lang="da-DK" dirty="0" err="1"/>
              <a:t>hard</a:t>
            </a:r>
            <a:r>
              <a:rPr lang="da-DK" dirty="0"/>
              <a:t> to </a:t>
            </a:r>
            <a:r>
              <a:rPr lang="da-DK" dirty="0" err="1"/>
              <a:t>define</a:t>
            </a:r>
            <a:r>
              <a:rPr lang="da-DK" dirty="0"/>
              <a:t> for </a:t>
            </a:r>
            <a:r>
              <a:rPr lang="da-DK" dirty="0" err="1"/>
              <a:t>guesstimates</a:t>
            </a:r>
            <a:r>
              <a:rPr lang="da-DK" dirty="0"/>
              <a:t>.</a:t>
            </a:r>
          </a:p>
          <a:p>
            <a:r>
              <a:rPr lang="da-DK" dirty="0" err="1"/>
              <a:t>Two</a:t>
            </a:r>
            <a:r>
              <a:rPr lang="da-DK" dirty="0"/>
              <a:t> </a:t>
            </a:r>
            <a:r>
              <a:rPr lang="da-DK" dirty="0" err="1"/>
              <a:t>main</a:t>
            </a:r>
            <a:r>
              <a:rPr lang="da-DK" dirty="0"/>
              <a:t> </a:t>
            </a:r>
            <a:r>
              <a:rPr lang="da-DK" dirty="0" err="1"/>
              <a:t>modules</a:t>
            </a:r>
            <a:r>
              <a:rPr lang="da-DK" dirty="0"/>
              <a:t>. 3 components in </a:t>
            </a:r>
            <a:r>
              <a:rPr lang="da-DK" dirty="0" err="1"/>
              <a:t>first</a:t>
            </a:r>
            <a:r>
              <a:rPr lang="da-DK" dirty="0"/>
              <a:t> iteration. 2 in </a:t>
            </a:r>
            <a:r>
              <a:rPr lang="da-DK" dirty="0" err="1"/>
              <a:t>second</a:t>
            </a:r>
            <a:r>
              <a:rPr lang="da-DK" dirty="0"/>
              <a:t>.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990660-4B7D-4C11-96DB-B19FFA8CA9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6648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The initial </a:t>
            </a:r>
            <a:r>
              <a:rPr lang="da-DK" dirty="0" err="1"/>
              <a:t>tradeoff</a:t>
            </a:r>
            <a:r>
              <a:rPr lang="da-DK" dirty="0"/>
              <a:t>: Safety </a:t>
            </a:r>
            <a:r>
              <a:rPr lang="da-DK" dirty="0" err="1"/>
              <a:t>vs</a:t>
            </a:r>
            <a:r>
              <a:rPr lang="da-DK" dirty="0"/>
              <a:t> Performance.</a:t>
            </a:r>
          </a:p>
          <a:p>
            <a:r>
              <a:rPr lang="da-DK" dirty="0"/>
              <a:t>The new </a:t>
            </a:r>
            <a:r>
              <a:rPr lang="da-DK" dirty="0" err="1"/>
              <a:t>trade-off</a:t>
            </a:r>
            <a:r>
              <a:rPr lang="da-DK" dirty="0"/>
              <a:t>. Performance and </a:t>
            </a:r>
            <a:r>
              <a:rPr lang="da-DK" dirty="0" err="1"/>
              <a:t>safety</a:t>
            </a:r>
            <a:r>
              <a:rPr lang="da-DK" dirty="0"/>
              <a:t> has </a:t>
            </a:r>
            <a:r>
              <a:rPr lang="da-DK" dirty="0" err="1"/>
              <a:t>higher</a:t>
            </a:r>
            <a:r>
              <a:rPr lang="da-DK" dirty="0"/>
              <a:t> </a:t>
            </a:r>
            <a:r>
              <a:rPr lang="da-DK" dirty="0" err="1"/>
              <a:t>importance</a:t>
            </a:r>
            <a:r>
              <a:rPr lang="da-DK" dirty="0"/>
              <a:t>. </a:t>
            </a:r>
            <a:r>
              <a:rPr lang="da-DK" dirty="0" err="1"/>
              <a:t>Lower</a:t>
            </a:r>
            <a:r>
              <a:rPr lang="da-DK" dirty="0"/>
              <a:t> </a:t>
            </a:r>
            <a:r>
              <a:rPr lang="da-DK" dirty="0" err="1"/>
              <a:t>modifiability</a:t>
            </a:r>
            <a:endParaRPr lang="da-DK" dirty="0"/>
          </a:p>
          <a:p>
            <a:r>
              <a:rPr lang="da-DK" dirty="0" err="1"/>
              <a:t>Higher</a:t>
            </a:r>
            <a:r>
              <a:rPr lang="da-DK" dirty="0"/>
              <a:t> </a:t>
            </a:r>
            <a:r>
              <a:rPr lang="da-DK" dirty="0" err="1"/>
              <a:t>importance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broker </a:t>
            </a:r>
            <a:r>
              <a:rPr lang="da-DK" dirty="0" err="1"/>
              <a:t>because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 is </a:t>
            </a:r>
            <a:r>
              <a:rPr lang="da-DK" dirty="0" err="1"/>
              <a:t>where</a:t>
            </a:r>
            <a:r>
              <a:rPr lang="da-DK" dirty="0"/>
              <a:t> users </a:t>
            </a:r>
            <a:r>
              <a:rPr lang="da-DK" dirty="0" err="1"/>
              <a:t>place</a:t>
            </a:r>
            <a:r>
              <a:rPr lang="da-DK" dirty="0"/>
              <a:t> </a:t>
            </a:r>
            <a:r>
              <a:rPr lang="da-DK" dirty="0" err="1"/>
              <a:t>money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14103-9F18-45FA-A945-3118336F7D06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98413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Global to trigger </a:t>
            </a:r>
            <a:r>
              <a:rPr lang="da-DK" dirty="0" err="1"/>
              <a:t>orders</a:t>
            </a:r>
            <a:r>
              <a:rPr lang="da-DK" dirty="0"/>
              <a:t> </a:t>
            </a:r>
            <a:r>
              <a:rPr lang="da-DK" dirty="0" err="1"/>
              <a:t>only</a:t>
            </a:r>
            <a:r>
              <a:rPr lang="da-DK" dirty="0"/>
              <a:t>.</a:t>
            </a:r>
          </a:p>
          <a:p>
            <a:r>
              <a:rPr lang="da-DK" dirty="0"/>
              <a:t>The </a:t>
            </a:r>
            <a:r>
              <a:rPr lang="da-DK" dirty="0" err="1"/>
              <a:t>hidden</a:t>
            </a:r>
            <a:r>
              <a:rPr lang="da-DK" dirty="0"/>
              <a:t> </a:t>
            </a:r>
            <a:r>
              <a:rPr lang="da-DK" dirty="0" err="1"/>
              <a:t>trade-off</a:t>
            </a:r>
            <a:r>
              <a:rPr lang="da-DK" dirty="0"/>
              <a:t>. Now UI </a:t>
            </a:r>
            <a:r>
              <a:rPr lang="da-DK" dirty="0" err="1"/>
              <a:t>updates</a:t>
            </a:r>
            <a:r>
              <a:rPr lang="da-DK" dirty="0"/>
              <a:t> must be </a:t>
            </a:r>
            <a:r>
              <a:rPr lang="da-DK" dirty="0" err="1"/>
              <a:t>handled</a:t>
            </a:r>
            <a:r>
              <a:rPr lang="da-DK" dirty="0"/>
              <a:t> </a:t>
            </a:r>
            <a:r>
              <a:rPr lang="da-DK" dirty="0" err="1"/>
              <a:t>else</a:t>
            </a:r>
            <a:r>
              <a:rPr lang="da-DK" dirty="0"/>
              <a:t>-wise</a:t>
            </a:r>
          </a:p>
          <a:p>
            <a:r>
              <a:rPr lang="da-DK" dirty="0"/>
              <a:t>Overall aSQA </a:t>
            </a:r>
            <a:r>
              <a:rPr lang="da-DK" dirty="0" err="1"/>
              <a:t>helped</a:t>
            </a:r>
            <a:r>
              <a:rPr lang="da-DK" dirty="0"/>
              <a:t> with small agile </a:t>
            </a:r>
            <a:r>
              <a:rPr lang="da-DK" dirty="0" err="1"/>
              <a:t>improvements</a:t>
            </a:r>
            <a:r>
              <a:rPr lang="da-DK" dirty="0"/>
              <a:t>. </a:t>
            </a:r>
          </a:p>
          <a:p>
            <a:r>
              <a:rPr lang="da-DK" dirty="0"/>
              <a:t>It </a:t>
            </a:r>
            <a:r>
              <a:rPr lang="da-DK" dirty="0" err="1"/>
              <a:t>helped</a:t>
            </a:r>
            <a:r>
              <a:rPr lang="da-DK" dirty="0"/>
              <a:t>  </a:t>
            </a:r>
            <a:r>
              <a:rPr lang="da-DK" dirty="0" err="1"/>
              <a:t>focus</a:t>
            </a:r>
            <a:r>
              <a:rPr lang="da-DK" dirty="0"/>
              <a:t> on </a:t>
            </a:r>
            <a:r>
              <a:rPr lang="da-DK" dirty="0" err="1"/>
              <a:t>individual</a:t>
            </a:r>
            <a:r>
              <a:rPr lang="da-DK" dirty="0"/>
              <a:t> parts of the system so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make</a:t>
            </a:r>
            <a:r>
              <a:rPr lang="da-DK" dirty="0"/>
              <a:t> small </a:t>
            </a:r>
            <a:r>
              <a:rPr lang="da-DK" dirty="0" err="1"/>
              <a:t>improvements</a:t>
            </a:r>
            <a:r>
              <a:rPr lang="da-DK" dirty="0"/>
              <a:t> and not </a:t>
            </a:r>
            <a:r>
              <a:rPr lang="da-DK" dirty="0" err="1"/>
              <a:t>lock</a:t>
            </a:r>
            <a:r>
              <a:rPr lang="da-DK" dirty="0"/>
              <a:t> </a:t>
            </a:r>
            <a:r>
              <a:rPr lang="da-DK" dirty="0" err="1"/>
              <a:t>down</a:t>
            </a:r>
            <a:r>
              <a:rPr lang="da-DK" dirty="0"/>
              <a:t> big </a:t>
            </a:r>
            <a:r>
              <a:rPr lang="da-DK" dirty="0" err="1"/>
              <a:t>architectural</a:t>
            </a:r>
            <a:r>
              <a:rPr lang="da-DK" dirty="0"/>
              <a:t> decisions </a:t>
            </a:r>
            <a:r>
              <a:rPr lang="da-DK" dirty="0" err="1"/>
              <a:t>too</a:t>
            </a:r>
            <a:r>
              <a:rPr lang="da-DK" dirty="0"/>
              <a:t> </a:t>
            </a:r>
            <a:r>
              <a:rPr lang="da-DK" dirty="0" err="1"/>
              <a:t>early</a:t>
            </a:r>
            <a:r>
              <a:rPr lang="da-DK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14103-9F18-45FA-A945-3118336F7D06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265014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Iterative </a:t>
            </a:r>
            <a:r>
              <a:rPr lang="da-DK" dirty="0" err="1"/>
              <a:t>process</a:t>
            </a:r>
            <a:r>
              <a:rPr lang="da-DK" dirty="0"/>
              <a:t> </a:t>
            </a:r>
            <a:r>
              <a:rPr lang="da-DK" dirty="0" err="1"/>
              <a:t>making</a:t>
            </a:r>
            <a:r>
              <a:rPr lang="da-DK" dirty="0"/>
              <a:t> views -&gt; </a:t>
            </a:r>
            <a:r>
              <a:rPr lang="da-DK" dirty="0" err="1"/>
              <a:t>specifically</a:t>
            </a:r>
            <a:r>
              <a:rPr lang="da-DK" dirty="0"/>
              <a:t> </a:t>
            </a:r>
            <a:r>
              <a:rPr lang="da-DK" dirty="0" err="1"/>
              <a:t>after</a:t>
            </a:r>
            <a:r>
              <a:rPr lang="da-DK" dirty="0"/>
              <a:t> </a:t>
            </a:r>
            <a:r>
              <a:rPr lang="da-DK" dirty="0" err="1"/>
              <a:t>aSQA</a:t>
            </a:r>
            <a:r>
              <a:rPr lang="da-DK" dirty="0"/>
              <a:t> and prototype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Focused</a:t>
            </a:r>
            <a:r>
              <a:rPr lang="da-DK" dirty="0"/>
              <a:t> on </a:t>
            </a:r>
            <a:r>
              <a:rPr lang="da-DK" dirty="0" err="1"/>
              <a:t>Betting</a:t>
            </a:r>
            <a:r>
              <a:rPr lang="da-DK" dirty="0"/>
              <a:t> and </a:t>
            </a:r>
            <a:r>
              <a:rPr lang="da-DK" dirty="0" err="1"/>
              <a:t>Betting</a:t>
            </a:r>
            <a:r>
              <a:rPr lang="da-DK" dirty="0"/>
              <a:t> </a:t>
            </a:r>
            <a:r>
              <a:rPr lang="da-DK" dirty="0" err="1"/>
              <a:t>Kernel</a:t>
            </a: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Trigger Order Broker is </a:t>
            </a:r>
            <a:r>
              <a:rPr lang="da-DK" dirty="0" err="1"/>
              <a:t>Subscriber</a:t>
            </a:r>
            <a:r>
              <a:rPr lang="da-DK" dirty="0"/>
              <a:t>/Consumer -&gt; </a:t>
            </a:r>
            <a:r>
              <a:rPr lang="da-DK" dirty="0" err="1"/>
              <a:t>Interesting</a:t>
            </a:r>
            <a:r>
              <a:rPr lang="da-DK" dirty="0"/>
              <a:t> to prototype Event Broker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Monolithic</a:t>
            </a:r>
            <a:r>
              <a:rPr lang="da-DK" dirty="0"/>
              <a:t> </a:t>
            </a:r>
            <a:r>
              <a:rPr lang="da-DK" dirty="0" err="1"/>
              <a:t>structure</a:t>
            </a:r>
            <a:endParaRPr lang="da-DK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181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Current</a:t>
            </a:r>
            <a:r>
              <a:rPr lang="da-DK" dirty="0"/>
              <a:t> </a:t>
            </a:r>
            <a:r>
              <a:rPr lang="da-DK" dirty="0" err="1"/>
              <a:t>Dep</a:t>
            </a:r>
            <a:r>
              <a:rPr lang="da-DK" dirty="0"/>
              <a:t>. View. </a:t>
            </a:r>
            <a:r>
              <a:rPr lang="da-DK" dirty="0" err="1"/>
              <a:t>Does</a:t>
            </a:r>
            <a:r>
              <a:rPr lang="da-DK" dirty="0"/>
              <a:t> not </a:t>
            </a:r>
            <a:r>
              <a:rPr lang="da-DK" dirty="0" err="1"/>
              <a:t>reflect</a:t>
            </a:r>
            <a:r>
              <a:rPr lang="da-DK" dirty="0"/>
              <a:t> load balancer </a:t>
            </a:r>
            <a:r>
              <a:rPr lang="da-DK" dirty="0" err="1"/>
              <a:t>servers-</a:t>
            </a:r>
            <a:r>
              <a:rPr lang="da-DK" dirty="0"/>
              <a:t>&gt; </a:t>
            </a: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revisit</a:t>
            </a:r>
            <a:endParaRPr lang="da-DK" dirty="0"/>
          </a:p>
          <a:p>
            <a:r>
              <a:rPr lang="da-DK" dirty="0" err="1"/>
              <a:t>Focussed</a:t>
            </a:r>
            <a:r>
              <a:rPr lang="da-DK" dirty="0"/>
              <a:t> on performance and </a:t>
            </a:r>
            <a:r>
              <a:rPr lang="da-DK" dirty="0" err="1"/>
              <a:t>safety</a:t>
            </a:r>
            <a:r>
              <a:rPr lang="da-DK" dirty="0"/>
              <a:t> -&gt; No </a:t>
            </a:r>
            <a:r>
              <a:rPr lang="da-DK" dirty="0" err="1"/>
              <a:t>horizontal</a:t>
            </a:r>
            <a:r>
              <a:rPr lang="da-DK" dirty="0"/>
              <a:t> </a:t>
            </a:r>
            <a:r>
              <a:rPr lang="da-DK" dirty="0" err="1"/>
              <a:t>scaling</a:t>
            </a:r>
            <a:r>
              <a:rPr lang="da-DK" dirty="0"/>
              <a:t> in </a:t>
            </a:r>
            <a:r>
              <a:rPr lang="da-DK" dirty="0" err="1"/>
              <a:t>deployment</a:t>
            </a:r>
            <a:r>
              <a:rPr lang="da-DK" dirty="0"/>
              <a:t> view</a:t>
            </a:r>
          </a:p>
          <a:p>
            <a:r>
              <a:rPr lang="da-DK" dirty="0" err="1"/>
              <a:t>Microservice</a:t>
            </a:r>
            <a:r>
              <a:rPr lang="da-DK" dirty="0"/>
              <a:t> </a:t>
            </a:r>
            <a:r>
              <a:rPr lang="da-DK" dirty="0" err="1"/>
              <a:t>instead</a:t>
            </a:r>
            <a:r>
              <a:rPr lang="da-DK" dirty="0"/>
              <a:t> of </a:t>
            </a:r>
            <a:r>
              <a:rPr lang="da-DK" dirty="0" err="1"/>
              <a:t>monolithic</a:t>
            </a:r>
            <a:r>
              <a:rPr lang="da-DK" dirty="0"/>
              <a:t> </a:t>
            </a:r>
            <a:r>
              <a:rPr lang="da-DK" dirty="0" err="1"/>
              <a:t>structure</a:t>
            </a:r>
            <a:r>
              <a:rPr lang="da-DK" dirty="0"/>
              <a:t> (Good </a:t>
            </a:r>
            <a:r>
              <a:rPr lang="da-DK" dirty="0" err="1"/>
              <a:t>modifiability</a:t>
            </a:r>
            <a:r>
              <a:rPr lang="da-DK" dirty="0"/>
              <a:t>,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help</a:t>
            </a:r>
            <a:r>
              <a:rPr lang="da-DK" dirty="0"/>
              <a:t> </a:t>
            </a:r>
            <a:r>
              <a:rPr lang="da-DK" dirty="0" err="1"/>
              <a:t>solve</a:t>
            </a:r>
            <a:r>
              <a:rPr lang="da-DK" dirty="0"/>
              <a:t> database </a:t>
            </a:r>
            <a:r>
              <a:rPr lang="da-DK" dirty="0" err="1"/>
              <a:t>concerns</a:t>
            </a:r>
            <a:r>
              <a:rPr lang="da-DK" dirty="0"/>
              <a:t>) </a:t>
            </a:r>
          </a:p>
          <a:p>
            <a:pPr marL="171450" indent="-171450">
              <a:buFontTx/>
              <a:buChar char="-"/>
            </a:pPr>
            <a:r>
              <a:rPr lang="da-DK" dirty="0" err="1"/>
              <a:t>Would</a:t>
            </a:r>
            <a:r>
              <a:rPr lang="da-DK" dirty="0"/>
              <a:t> have made more sense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Availability</a:t>
            </a:r>
            <a:r>
              <a:rPr lang="da-DK" dirty="0"/>
              <a:t> scores </a:t>
            </a:r>
            <a:r>
              <a:rPr lang="da-DK" dirty="0" err="1"/>
              <a:t>highest</a:t>
            </a:r>
            <a:endParaRPr lang="da-DK" dirty="0"/>
          </a:p>
          <a:p>
            <a:pPr marL="171450" indent="-171450">
              <a:buFontTx/>
              <a:buChar char="-"/>
            </a:pPr>
            <a:r>
              <a:rPr lang="da-DK" dirty="0" err="1"/>
              <a:t>Require</a:t>
            </a:r>
            <a:r>
              <a:rPr lang="da-DK" dirty="0"/>
              <a:t> overhead -&gt; Hidden </a:t>
            </a:r>
            <a:r>
              <a:rPr lang="da-DK" dirty="0" err="1"/>
              <a:t>dependicies</a:t>
            </a:r>
            <a:r>
              <a:rPr lang="da-DK" dirty="0"/>
              <a:t> -&gt; </a:t>
            </a:r>
            <a:r>
              <a:rPr lang="da-DK" dirty="0" err="1"/>
              <a:t>Higher</a:t>
            </a:r>
            <a:r>
              <a:rPr lang="da-DK" dirty="0"/>
              <a:t> </a:t>
            </a:r>
            <a:r>
              <a:rPr lang="da-DK" dirty="0" err="1"/>
              <a:t>maintainability</a:t>
            </a:r>
            <a:endParaRPr lang="da-DK" dirty="0"/>
          </a:p>
          <a:p>
            <a:pPr marL="171450" indent="-171450">
              <a:buFontTx/>
              <a:buChar char="-"/>
            </a:pPr>
            <a:r>
              <a:rPr lang="da-DK" dirty="0"/>
              <a:t>Out of </a:t>
            </a:r>
            <a:r>
              <a:rPr lang="da-DK" dirty="0" err="1"/>
              <a:t>scope</a:t>
            </a:r>
            <a:r>
              <a:rPr lang="da-DK" dirty="0"/>
              <a:t> for </a:t>
            </a:r>
            <a:r>
              <a:rPr lang="da-DK" dirty="0" err="1"/>
              <a:t>project</a:t>
            </a:r>
            <a:endParaRPr lang="da-DK" dirty="0"/>
          </a:p>
          <a:p>
            <a:pPr marL="171450" indent="-171450">
              <a:buFontTx/>
              <a:buChar char="-"/>
            </a:pPr>
            <a:endParaRPr lang="da-DK" dirty="0"/>
          </a:p>
          <a:p>
            <a:pPr marL="0" indent="0">
              <a:buFontTx/>
              <a:buNone/>
            </a:pP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523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E685C-F550-0B6B-24B5-D2C91C40D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C90604-CA11-766B-B9DC-220DDB75E8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5B6183-EC77-79B6-4D4E-20C386CB7E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FB087-F4AD-A47B-29ED-D1204730F0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434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578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</a:p>
          <a:p>
            <a:endParaRPr lang="en-GB" dirty="0"/>
          </a:p>
          <a:p>
            <a:r>
              <a:rPr lang="en-GB" dirty="0"/>
              <a:t>Stakeholders such as major sports clubs, and their desire for branding was not prioritized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899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745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Wanted</a:t>
            </a:r>
            <a:r>
              <a:rPr lang="da-DK" dirty="0"/>
              <a:t> to prototype bet placement </a:t>
            </a:r>
            <a:r>
              <a:rPr lang="da-DK" dirty="0" err="1"/>
              <a:t>through</a:t>
            </a:r>
            <a:r>
              <a:rPr lang="da-DK" dirty="0"/>
              <a:t> message </a:t>
            </a:r>
            <a:r>
              <a:rPr lang="da-DK" dirty="0" err="1"/>
              <a:t>passing</a:t>
            </a:r>
            <a:r>
              <a:rPr lang="da-DK" dirty="0"/>
              <a:t> over the internet</a:t>
            </a:r>
          </a:p>
          <a:p>
            <a:r>
              <a:rPr lang="da-DK" dirty="0" err="1"/>
              <a:t>Experimental</a:t>
            </a:r>
            <a:r>
              <a:rPr lang="da-DK" dirty="0"/>
              <a:t> -&gt; Load balancer</a:t>
            </a:r>
          </a:p>
          <a:p>
            <a:r>
              <a:rPr lang="da-DK" dirty="0" err="1"/>
              <a:t>Exploratory</a:t>
            </a:r>
            <a:r>
              <a:rPr lang="da-DK" dirty="0"/>
              <a:t> –&gt; </a:t>
            </a:r>
            <a:r>
              <a:rPr lang="da-DK" dirty="0" err="1"/>
              <a:t>Actor</a:t>
            </a:r>
            <a:r>
              <a:rPr lang="da-DK" dirty="0"/>
              <a:t> model</a:t>
            </a:r>
          </a:p>
          <a:p>
            <a:r>
              <a:rPr lang="da-DK" dirty="0"/>
              <a:t>Did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through</a:t>
            </a:r>
            <a:r>
              <a:rPr lang="da-DK" dirty="0"/>
              <a:t> </a:t>
            </a:r>
            <a:r>
              <a:rPr lang="da-DK" dirty="0" err="1"/>
              <a:t>distributed</a:t>
            </a:r>
            <a:r>
              <a:rPr lang="da-DK" dirty="0"/>
              <a:t> home </a:t>
            </a:r>
            <a:r>
              <a:rPr lang="da-DK" dirty="0" err="1"/>
              <a:t>setup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897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ATAM (Architecture Trade-</a:t>
            </a:r>
            <a:r>
              <a:rPr lang="da-DK" dirty="0" err="1"/>
              <a:t>off</a:t>
            </a:r>
            <a:r>
              <a:rPr lang="da-DK" dirty="0"/>
              <a:t> Analysis Method) is heavy. aSQA (arch. software </a:t>
            </a:r>
            <a:r>
              <a:rPr lang="da-DK" dirty="0" err="1"/>
              <a:t>quality</a:t>
            </a:r>
            <a:r>
              <a:rPr lang="da-DK" dirty="0"/>
              <a:t> assurance) has iterative </a:t>
            </a:r>
            <a:r>
              <a:rPr lang="da-DK" dirty="0" err="1"/>
              <a:t>focus</a:t>
            </a:r>
            <a:r>
              <a:rPr lang="da-DK" dirty="0"/>
              <a:t>. </a:t>
            </a:r>
          </a:p>
          <a:p>
            <a:r>
              <a:rPr lang="da-DK" dirty="0"/>
              <a:t>With aSQA. </a:t>
            </a:r>
            <a:r>
              <a:rPr lang="da-DK" dirty="0" err="1"/>
              <a:t>Easier</a:t>
            </a:r>
            <a:r>
              <a:rPr lang="da-DK" dirty="0"/>
              <a:t> to </a:t>
            </a:r>
            <a:r>
              <a:rPr lang="da-DK" dirty="0" err="1"/>
              <a:t>directly</a:t>
            </a:r>
            <a:r>
              <a:rPr lang="da-DK" dirty="0"/>
              <a:t> </a:t>
            </a:r>
            <a:r>
              <a:rPr lang="da-DK" dirty="0" err="1"/>
              <a:t>compare</a:t>
            </a:r>
            <a:r>
              <a:rPr lang="da-DK" dirty="0"/>
              <a:t> </a:t>
            </a:r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suggstions</a:t>
            </a:r>
            <a:r>
              <a:rPr lang="da-DK" dirty="0"/>
              <a:t>.</a:t>
            </a:r>
          </a:p>
          <a:p>
            <a:r>
              <a:rPr lang="da-DK" dirty="0" err="1"/>
              <a:t>We</a:t>
            </a:r>
            <a:r>
              <a:rPr lang="da-DK" dirty="0"/>
              <a:t> had </a:t>
            </a:r>
            <a:r>
              <a:rPr lang="da-DK" dirty="0" err="1"/>
              <a:t>two</a:t>
            </a:r>
            <a:r>
              <a:rPr lang="da-DK" dirty="0"/>
              <a:t> iterations: </a:t>
            </a:r>
            <a:r>
              <a:rPr lang="da-DK" dirty="0" err="1"/>
              <a:t>before</a:t>
            </a:r>
            <a:r>
              <a:rPr lang="da-DK" dirty="0"/>
              <a:t> and </a:t>
            </a:r>
            <a:r>
              <a:rPr lang="da-DK" dirty="0" err="1"/>
              <a:t>after</a:t>
            </a:r>
            <a:r>
              <a:rPr lang="da-DK" dirty="0"/>
              <a:t> </a:t>
            </a:r>
            <a:r>
              <a:rPr lang="da-DK" dirty="0" err="1"/>
              <a:t>improvement</a:t>
            </a:r>
            <a:r>
              <a:rPr lang="da-DK" dirty="0"/>
              <a:t>.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132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27F06-E170-B004-4CE2-F63BD3B00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66620F-B7B9-1342-4766-A2D7C851DB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3F3BD3-B512-4DF2-CBD9-79A093B81D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C6965-6E3A-6174-D20B-DAE6ED0AEB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24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656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8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0F8629-D003-423D-CAA0-53E27DE48E8C}"/>
              </a:ext>
            </a:extLst>
          </p:cNvPr>
          <p:cNvSpPr txBox="1"/>
          <p:nvPr/>
        </p:nvSpPr>
        <p:spPr>
          <a:xfrm>
            <a:off x="3413157" y="1403288"/>
            <a:ext cx="965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The</a:t>
            </a:r>
            <a:endParaRPr lang="en-DK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AD291E-F13E-2398-EF72-5F9D94796813}"/>
              </a:ext>
            </a:extLst>
          </p:cNvPr>
          <p:cNvSpPr txBox="1"/>
          <p:nvPr/>
        </p:nvSpPr>
        <p:spPr>
          <a:xfrm>
            <a:off x="5169530" y="3795271"/>
            <a:ext cx="1251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Archi</a:t>
            </a:r>
            <a:endParaRPr lang="en-DK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204497-7F30-83E4-89B6-884D800D6CEB}"/>
              </a:ext>
            </a:extLst>
          </p:cNvPr>
          <p:cNvSpPr txBox="1"/>
          <p:nvPr/>
        </p:nvSpPr>
        <p:spPr>
          <a:xfrm>
            <a:off x="6317811" y="5894166"/>
            <a:ext cx="1148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tects</a:t>
            </a:r>
            <a:endParaRPr lang="en-DK" b="1" i="1" dirty="0"/>
          </a:p>
        </p:txBody>
      </p:sp>
      <p:pic>
        <p:nvPicPr>
          <p:cNvPr id="14" name="Picture 13" descr="A white and orange text on a black background&#10;&#10;AI-generated content may be incorrect.">
            <a:extLst>
              <a:ext uri="{FF2B5EF4-FFF2-40B4-BE49-F238E27FC236}">
                <a16:creationId xmlns:a16="http://schemas.microsoft.com/office/drawing/2014/main" id="{F8BC1FB1-FD8A-3A82-53AF-33C8BF3F9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811" y="-264391"/>
            <a:ext cx="5596291" cy="4207176"/>
          </a:xfrm>
          <a:prstGeom prst="rect">
            <a:avLst/>
          </a:prstGeom>
        </p:spPr>
      </p:pic>
      <p:pic>
        <p:nvPicPr>
          <p:cNvPr id="1026" name="Picture 2" descr="Ingen tilgængelig billedbeskrivelse.">
            <a:extLst>
              <a:ext uri="{FF2B5EF4-FFF2-40B4-BE49-F238E27FC236}">
                <a16:creationId xmlns:a16="http://schemas.microsoft.com/office/drawing/2014/main" id="{09FFEEFB-D75B-155D-5DC7-720520857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264" y="1274349"/>
            <a:ext cx="982182" cy="98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611AB8-7216-DF47-9C26-8E745CF215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4813"/>
          <a:stretch/>
        </p:blipFill>
        <p:spPr>
          <a:xfrm>
            <a:off x="6596560" y="3622681"/>
            <a:ext cx="869322" cy="991510"/>
          </a:xfrm>
          <a:prstGeom prst="rect">
            <a:avLst/>
          </a:prstGeom>
        </p:spPr>
      </p:pic>
      <p:pic>
        <p:nvPicPr>
          <p:cNvPr id="2052" name="Picture 4" descr="3 &quot;Rasmus Herskind&quot; profiles | LinkedIn">
            <a:extLst>
              <a:ext uri="{FF2B5EF4-FFF2-40B4-BE49-F238E27FC236}">
                <a16:creationId xmlns:a16="http://schemas.microsoft.com/office/drawing/2014/main" id="{A021C814-DB71-8A8D-030A-293CFFD6F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707" y="5739609"/>
            <a:ext cx="955443" cy="95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FD787F-53D7-D584-2CA5-028AF3723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88" y="3676890"/>
            <a:ext cx="6728059" cy="2723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89FF1F-1188-9BC7-AEE2-6A7F36BF7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86" y="457688"/>
            <a:ext cx="6941135" cy="27059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1594E5-42DD-38D3-D69F-DA871A4D7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100" y="1"/>
            <a:ext cx="2247899" cy="7535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0A3CBC-2561-3DFB-A791-0CE352E298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339" y="4588219"/>
            <a:ext cx="3170443" cy="10478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9CFE29-6CFE-3EC3-152F-0350354DD4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6547" y="1221961"/>
            <a:ext cx="3470028" cy="182879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981EA9-A0E3-AAED-8FD7-D3FB3733E123}"/>
              </a:ext>
            </a:extLst>
          </p:cNvPr>
          <p:cNvCxnSpPr/>
          <p:nvPr/>
        </p:nvCxnSpPr>
        <p:spPr>
          <a:xfrm>
            <a:off x="0" y="3429000"/>
            <a:ext cx="121920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7AAB21C-0E45-BC7A-D049-D5D05D9FD82F}"/>
              </a:ext>
            </a:extLst>
          </p:cNvPr>
          <p:cNvSpPr txBox="1"/>
          <p:nvPr/>
        </p:nvSpPr>
        <p:spPr>
          <a:xfrm>
            <a:off x="273087" y="3941888"/>
            <a:ext cx="150554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Actor model</a:t>
            </a:r>
            <a:b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GB" sz="1600" i="1" dirty="0">
                <a:cs typeface="Aharoni" panose="02010803020104030203" pitchFamily="2" charset="-79"/>
              </a:rPr>
              <a:t>for bet safety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EEC658-FDE1-7147-059D-C4285642ABC0}"/>
              </a:ext>
            </a:extLst>
          </p:cNvPr>
          <p:cNvSpPr txBox="1"/>
          <p:nvPr/>
        </p:nvSpPr>
        <p:spPr>
          <a:xfrm>
            <a:off x="263854" y="609169"/>
            <a:ext cx="176522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Load balancer</a:t>
            </a:r>
            <a:b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GB" sz="1600" i="1" dirty="0">
                <a:cs typeface="Aharoni" panose="02010803020104030203" pitchFamily="2" charset="-79"/>
              </a:rPr>
              <a:t>for performance</a:t>
            </a:r>
            <a:endParaRPr lang="en-DK" i="1" dirty="0">
              <a:cs typeface="Aharoni" panose="020108030201040302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54AC75-25CA-9378-584F-7FAC0C544984}"/>
              </a:ext>
            </a:extLst>
          </p:cNvPr>
          <p:cNvSpPr txBox="1"/>
          <p:nvPr/>
        </p:nvSpPr>
        <p:spPr>
          <a:xfrm>
            <a:off x="0" y="-8173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Patterns: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75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11EA5-94C3-90EC-04E6-08C5DDECD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189" y="-639127"/>
            <a:ext cx="10405174" cy="1326514"/>
          </a:xfrm>
        </p:spPr>
        <p:txBody>
          <a:bodyPr/>
          <a:lstStyle/>
          <a:p>
            <a:r>
              <a:rPr lang="en-GB" dirty="0"/>
              <a:t>Pause for a second - Why is this important?</a:t>
            </a:r>
            <a:endParaRPr lang="en-D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7DD1F4-CE67-6228-AD9F-15CDAB3A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1461"/>
          <a:stretch>
            <a:fillRect/>
          </a:stretch>
        </p:blipFill>
        <p:spPr>
          <a:xfrm>
            <a:off x="3239603" y="1218216"/>
            <a:ext cx="3315201" cy="140869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BA0AF18-3297-9D2D-11D8-7D77070127C3}"/>
              </a:ext>
            </a:extLst>
          </p:cNvPr>
          <p:cNvSpPr txBox="1">
            <a:spLocks/>
          </p:cNvSpPr>
          <p:nvPr/>
        </p:nvSpPr>
        <p:spPr>
          <a:xfrm>
            <a:off x="771525" y="765399"/>
            <a:ext cx="10648949" cy="646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1. Retries often results in bet rejection</a:t>
            </a:r>
          </a:p>
          <a:p>
            <a:endParaRPr lang="en-GB" dirty="0"/>
          </a:p>
          <a:p>
            <a:endParaRPr lang="en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F8A845-1723-BC13-F696-4EC12272B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708" y="3907723"/>
            <a:ext cx="2189384" cy="107437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D7D441-B4B5-E35D-0BDD-BB6089A00003}"/>
              </a:ext>
            </a:extLst>
          </p:cNvPr>
          <p:cNvSpPr txBox="1">
            <a:spLocks/>
          </p:cNvSpPr>
          <p:nvPr/>
        </p:nvSpPr>
        <p:spPr>
          <a:xfrm>
            <a:off x="771525" y="3351036"/>
            <a:ext cx="7362825" cy="4951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2. Our patterns solve two different real-world problems</a:t>
            </a:r>
          </a:p>
          <a:p>
            <a:pPr marL="0" indent="0">
              <a:buNone/>
            </a:pPr>
            <a:endParaRPr lang="en-DK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CDFEBB-B1D1-FAB8-998D-DF5B03350256}"/>
              </a:ext>
            </a:extLst>
          </p:cNvPr>
          <p:cNvSpPr txBox="1">
            <a:spLocks/>
          </p:cNvSpPr>
          <p:nvPr/>
        </p:nvSpPr>
        <p:spPr>
          <a:xfrm>
            <a:off x="1101755" y="4252416"/>
            <a:ext cx="1610482" cy="495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90 % cases</a:t>
            </a:r>
            <a:endParaRPr lang="en-DK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9528055-E4F4-1F5F-48FC-21411873C0D3}"/>
              </a:ext>
            </a:extLst>
          </p:cNvPr>
          <p:cNvSpPr txBox="1">
            <a:spLocks/>
          </p:cNvSpPr>
          <p:nvPr/>
        </p:nvSpPr>
        <p:spPr>
          <a:xfrm>
            <a:off x="1101755" y="5495319"/>
            <a:ext cx="1610482" cy="495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10 % cases</a:t>
            </a:r>
            <a:endParaRPr lang="en-DK" dirty="0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157E24F9-B88C-AB7B-663D-409348C34E2C}"/>
              </a:ext>
            </a:extLst>
          </p:cNvPr>
          <p:cNvSpPr/>
          <p:nvPr/>
        </p:nvSpPr>
        <p:spPr>
          <a:xfrm rot="5400000">
            <a:off x="4432968" y="2131313"/>
            <a:ext cx="275332" cy="1164658"/>
          </a:xfrm>
          <a:prstGeom prst="rightBrace">
            <a:avLst>
              <a:gd name="adj1" fmla="val 48097"/>
              <a:gd name="adj2" fmla="val 49187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A90EF94-AB96-93A3-78E3-DD5E6B232A96}"/>
              </a:ext>
            </a:extLst>
          </p:cNvPr>
          <p:cNvSpPr txBox="1">
            <a:spLocks/>
          </p:cNvSpPr>
          <p:nvPr/>
        </p:nvSpPr>
        <p:spPr>
          <a:xfrm>
            <a:off x="3632310" y="2798550"/>
            <a:ext cx="2146434" cy="312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 dirty="0">
                <a:solidFill>
                  <a:srgbClr val="FF0000"/>
                </a:solidFill>
              </a:rPr>
              <a:t>Extra risk of retrying</a:t>
            </a:r>
            <a:endParaRPr lang="en-DK" sz="1400" dirty="0">
              <a:solidFill>
                <a:srgbClr val="FF0000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E44A0C0-1EE3-DE22-4875-7D5594440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1151" y="5307898"/>
            <a:ext cx="3170443" cy="104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10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E5B5F5-D998-32D0-ADE4-0F1FE25C4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12" y="600824"/>
            <a:ext cx="7793214" cy="54033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045823-D535-A008-A074-BE61FF6F4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0650" y="2260182"/>
            <a:ext cx="2616910" cy="17857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0B5761-35A2-8752-7F3E-48EA236DF934}"/>
              </a:ext>
            </a:extLst>
          </p:cNvPr>
          <p:cNvSpPr txBox="1"/>
          <p:nvPr/>
        </p:nvSpPr>
        <p:spPr>
          <a:xfrm>
            <a:off x="137012" y="321850"/>
            <a:ext cx="3180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Load balanced Actor Model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1C8BB0-8FFB-2149-6A1F-0E78DD796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100" y="1"/>
            <a:ext cx="2247899" cy="7535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6078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3DD30-6A19-FE4D-BE9F-952951CC1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14" y="411947"/>
            <a:ext cx="7374636" cy="623786"/>
          </a:xfrm>
        </p:spPr>
        <p:txBody>
          <a:bodyPr>
            <a:normAutofit/>
          </a:bodyPr>
          <a:lstStyle/>
          <a:p>
            <a:r>
              <a:rPr lang="en-US" noProof="0" dirty="0"/>
              <a:t>In-depth Evaluation with aSQA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692BF5-80C8-117B-F80C-6A07C50B5977}"/>
              </a:ext>
            </a:extLst>
          </p:cNvPr>
          <p:cNvSpPr txBox="1"/>
          <p:nvPr/>
        </p:nvSpPr>
        <p:spPr>
          <a:xfrm>
            <a:off x="2340779" y="2104992"/>
            <a:ext cx="1021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Scores</a:t>
            </a:r>
          </a:p>
        </p:txBody>
      </p:sp>
      <p:pic>
        <p:nvPicPr>
          <p:cNvPr id="10246" name="Picture 6" descr="Score - Free education icons">
            <a:extLst>
              <a:ext uri="{FF2B5EF4-FFF2-40B4-BE49-F238E27FC236}">
                <a16:creationId xmlns:a16="http://schemas.microsoft.com/office/drawing/2014/main" id="{6F083D41-2A7C-15BF-FD4F-858325238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40" y="1672778"/>
            <a:ext cx="1264539" cy="126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4E58E6-3E31-8F8C-7BFD-2D456AFC71EA}"/>
              </a:ext>
            </a:extLst>
          </p:cNvPr>
          <p:cNvSpPr txBox="1"/>
          <p:nvPr/>
        </p:nvSpPr>
        <p:spPr>
          <a:xfrm>
            <a:off x="2340779" y="4419567"/>
            <a:ext cx="2208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2 Components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B0D8DA-193F-DD6B-9031-A8CEAF0F4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844" y="3987353"/>
            <a:ext cx="1177329" cy="126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80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1A228E-8CD3-03A8-4AA2-B6BF74586ACD}"/>
              </a:ext>
            </a:extLst>
          </p:cNvPr>
          <p:cNvSpPr txBox="1">
            <a:spLocks/>
          </p:cNvSpPr>
          <p:nvPr/>
        </p:nvSpPr>
        <p:spPr>
          <a:xfrm>
            <a:off x="1945179" y="1480214"/>
            <a:ext cx="10046795" cy="469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b="1" dirty="0" err="1"/>
              <a:t>Actor</a:t>
            </a:r>
            <a:r>
              <a:rPr lang="da-DK" b="1" dirty="0"/>
              <a:t> Model   </a:t>
            </a:r>
            <a:r>
              <a:rPr lang="da-DK" dirty="0"/>
              <a:t>  </a:t>
            </a:r>
            <a:r>
              <a:rPr lang="da-DK" b="1" dirty="0"/>
              <a:t>Load Balancer  	   </a:t>
            </a:r>
            <a:r>
              <a:rPr lang="da-DK" dirty="0">
                <a:sym typeface="Wingdings" panose="05000000000000000000" pitchFamily="2" charset="2"/>
              </a:rPr>
              <a:t>	</a:t>
            </a:r>
            <a:r>
              <a:rPr lang="da-DK" b="1" dirty="0"/>
              <a:t>Load </a:t>
            </a:r>
            <a:r>
              <a:rPr lang="da-DK" b="1" dirty="0" err="1"/>
              <a:t>Balanced</a:t>
            </a:r>
            <a:r>
              <a:rPr lang="da-DK" b="1" dirty="0"/>
              <a:t> </a:t>
            </a:r>
            <a:r>
              <a:rPr lang="da-DK" b="1" dirty="0" err="1"/>
              <a:t>Actor</a:t>
            </a:r>
            <a:r>
              <a:rPr lang="da-DK" b="1" dirty="0"/>
              <a:t> Model	   Target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3AAD2EE-C333-BCD2-EFC7-1123DEC1A672}"/>
              </a:ext>
            </a:extLst>
          </p:cNvPr>
          <p:cNvSpPr txBox="1">
            <a:spLocks/>
          </p:cNvSpPr>
          <p:nvPr/>
        </p:nvSpPr>
        <p:spPr>
          <a:xfrm>
            <a:off x="2477822" y="2118186"/>
            <a:ext cx="8952178" cy="1379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2		5				</a:t>
            </a:r>
            <a:r>
              <a:rPr lang="da-DK" dirty="0">
                <a:solidFill>
                  <a:srgbClr val="00B050"/>
                </a:solidFill>
              </a:rPr>
              <a:t>5			</a:t>
            </a:r>
            <a:r>
              <a:rPr lang="da-DK" dirty="0"/>
              <a:t>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5		4</a:t>
            </a:r>
            <a:r>
              <a:rPr lang="da-DK" dirty="0">
                <a:solidFill>
                  <a:srgbClr val="00B050"/>
                </a:solidFill>
              </a:rPr>
              <a:t>				</a:t>
            </a:r>
            <a:r>
              <a:rPr lang="da-DK" dirty="0">
                <a:solidFill>
                  <a:srgbClr val="FF0000"/>
                </a:solidFill>
              </a:rPr>
              <a:t>3			</a:t>
            </a:r>
            <a:r>
              <a:rPr lang="da-DK" dirty="0"/>
              <a:t>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4		1</a:t>
            </a:r>
            <a:r>
              <a:rPr lang="da-DK" dirty="0">
                <a:solidFill>
                  <a:srgbClr val="FF0000"/>
                </a:solidFill>
              </a:rPr>
              <a:t>				</a:t>
            </a:r>
            <a:r>
              <a:rPr lang="da-DK" dirty="0">
                <a:solidFill>
                  <a:srgbClr val="00B050"/>
                </a:solidFill>
              </a:rPr>
              <a:t>4			</a:t>
            </a:r>
            <a:r>
              <a:rPr lang="da-DK" dirty="0"/>
              <a:t>4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7E5A24D-B7C5-01B2-9422-2F2051511912}"/>
              </a:ext>
            </a:extLst>
          </p:cNvPr>
          <p:cNvSpPr txBox="1">
            <a:spLocks/>
          </p:cNvSpPr>
          <p:nvPr/>
        </p:nvSpPr>
        <p:spPr>
          <a:xfrm>
            <a:off x="4055712" y="40653"/>
            <a:ext cx="6183663" cy="5354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Betting Kernel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C7E952-47B2-C3BD-B057-7FEEB0006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272" y="4601379"/>
            <a:ext cx="6419455" cy="15528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D1DC26-00C9-9D3D-A303-0F727AA97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218" y="848731"/>
            <a:ext cx="857531" cy="66129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817650A-E7B9-C373-0564-B604C61B0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0405" y="940711"/>
            <a:ext cx="1071426" cy="4773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FF8912A-948D-5F7A-E229-D88AC679F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3365" y="974862"/>
            <a:ext cx="687279" cy="505352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FFDD1355-5959-6DA9-138C-F13969EFD2AD}"/>
              </a:ext>
            </a:extLst>
          </p:cNvPr>
          <p:cNvSpPr txBox="1">
            <a:spLocks/>
          </p:cNvSpPr>
          <p:nvPr/>
        </p:nvSpPr>
        <p:spPr>
          <a:xfrm>
            <a:off x="335455" y="2097318"/>
            <a:ext cx="1771650" cy="1331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b="1" dirty="0"/>
              <a:t>Performance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noProof="0" dirty="0"/>
              <a:t>Modifiability</a:t>
            </a:r>
            <a:endParaRPr lang="da-DK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b="1" dirty="0"/>
              <a:t>Safety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09402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FA36B91-6374-E7AE-752B-A2B29DEA3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660" y="3392579"/>
            <a:ext cx="6388678" cy="2672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44D3C4-472B-2B4C-917A-08363E8C0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826" y="87307"/>
            <a:ext cx="2556347" cy="496439"/>
          </a:xfrm>
        </p:spPr>
        <p:txBody>
          <a:bodyPr/>
          <a:lstStyle/>
          <a:p>
            <a:r>
              <a:rPr lang="en-US" noProof="0" dirty="0"/>
              <a:t>The broker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31BAA-1394-3874-2297-863197EA7E8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348266" y="1444003"/>
            <a:ext cx="8643583" cy="4964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noProof="0" dirty="0"/>
              <a:t>Global Odds Broker 	     </a:t>
            </a:r>
            <a:r>
              <a:rPr lang="en-US" noProof="0" dirty="0">
                <a:sym typeface="Wingdings" panose="05000000000000000000" pitchFamily="2" charset="2"/>
              </a:rPr>
              <a:t> 	     </a:t>
            </a:r>
            <a:r>
              <a:rPr lang="en-US" b="1" noProof="0" dirty="0">
                <a:sym typeface="Wingdings" panose="05000000000000000000" pitchFamily="2" charset="2"/>
              </a:rPr>
              <a:t>Trigger Order Broker		Target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D181A8-9AF0-4ECB-28D2-5F09B2504BC9}"/>
              </a:ext>
            </a:extLst>
          </p:cNvPr>
          <p:cNvSpPr txBox="1">
            <a:spLocks/>
          </p:cNvSpPr>
          <p:nvPr/>
        </p:nvSpPr>
        <p:spPr>
          <a:xfrm>
            <a:off x="640255" y="2097318"/>
            <a:ext cx="1771650" cy="959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b="1" dirty="0"/>
              <a:t>Performance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noProof="0" dirty="0"/>
              <a:t>Modifiability</a:t>
            </a:r>
            <a:endParaRPr lang="da-DK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6B2D4B-40BB-B3DE-6E5C-DB24134D5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973" y="907395"/>
            <a:ext cx="1005001" cy="3996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28E2E8-F18F-007E-F5F3-0F64C1188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532" y="792457"/>
            <a:ext cx="762614" cy="601214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D2AAA00-6D67-C669-D49E-75E4F636895D}"/>
              </a:ext>
            </a:extLst>
          </p:cNvPr>
          <p:cNvSpPr txBox="1">
            <a:spLocks/>
          </p:cNvSpPr>
          <p:nvPr/>
        </p:nvSpPr>
        <p:spPr>
          <a:xfrm>
            <a:off x="3386839" y="2097319"/>
            <a:ext cx="8062211" cy="959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2				      </a:t>
            </a:r>
            <a:r>
              <a:rPr lang="da-DK" dirty="0">
                <a:solidFill>
                  <a:srgbClr val="00B050"/>
                </a:solidFill>
              </a:rPr>
              <a:t>3			   </a:t>
            </a:r>
            <a:r>
              <a:rPr lang="da-DK" dirty="0"/>
              <a:t>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2				      </a:t>
            </a:r>
            <a:r>
              <a:rPr lang="da-DK" dirty="0">
                <a:solidFill>
                  <a:srgbClr val="00B050"/>
                </a:solidFill>
              </a:rPr>
              <a:t>4			   </a:t>
            </a:r>
            <a:r>
              <a:rPr lang="da-DK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39217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C458AF2-AB3E-E017-5E42-66CBB9CA4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56" y="1699912"/>
            <a:ext cx="5657862" cy="45467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448E66-FBBD-9304-DEA0-AD4005880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792" y="1413422"/>
            <a:ext cx="6289208" cy="403115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EB1CD2C-FE63-1618-E532-6EBC38570079}"/>
              </a:ext>
            </a:extLst>
          </p:cNvPr>
          <p:cNvSpPr txBox="1">
            <a:spLocks/>
          </p:cNvSpPr>
          <p:nvPr/>
        </p:nvSpPr>
        <p:spPr>
          <a:xfrm>
            <a:off x="4430554" y="299485"/>
            <a:ext cx="3330891" cy="6237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In-depth with 3+1</a:t>
            </a:r>
          </a:p>
        </p:txBody>
      </p:sp>
    </p:spTree>
    <p:extLst>
      <p:ext uri="{BB962C8B-B14F-4D97-AF65-F5344CB8AC3E}">
        <p14:creationId xmlns:p14="http://schemas.microsoft.com/office/powerpoint/2010/main" val="1721570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D2D35-41F3-251A-63F2-698BC52AE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5987F-5F10-DDF5-490C-DDE49DBC1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90" y="0"/>
            <a:ext cx="10405174" cy="726679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Scaling of system</a:t>
            </a:r>
            <a:endParaRPr lang="en-DK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C606E73-B83A-1EB2-623F-468825266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547" y="1845512"/>
            <a:ext cx="2657891" cy="41907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B9445A-08CF-AA6D-EE89-DA1FC9A534B1}"/>
              </a:ext>
            </a:extLst>
          </p:cNvPr>
          <p:cNvSpPr txBox="1"/>
          <p:nvPr/>
        </p:nvSpPr>
        <p:spPr>
          <a:xfrm>
            <a:off x="1790901" y="1280332"/>
            <a:ext cx="235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Deployment view</a:t>
            </a:r>
            <a:endParaRPr lang="en-GB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F06C2F-DE2F-2FD7-4EFD-954274CA86A4}"/>
              </a:ext>
            </a:extLst>
          </p:cNvPr>
          <p:cNvSpPr txBox="1"/>
          <p:nvPr/>
        </p:nvSpPr>
        <p:spPr>
          <a:xfrm>
            <a:off x="7456395" y="1280332"/>
            <a:ext cx="235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Microservices?</a:t>
            </a:r>
            <a:endParaRPr lang="en-GB" sz="2000" dirty="0"/>
          </a:p>
        </p:txBody>
      </p:sp>
      <p:sp>
        <p:nvSpPr>
          <p:cNvPr id="24" name="AutoShape 2" descr="Horizontal and Vertical Scaling | System Design | GeeksforGeeks">
            <a:extLst>
              <a:ext uri="{FF2B5EF4-FFF2-40B4-BE49-F238E27FC236}">
                <a16:creationId xmlns:a16="http://schemas.microsoft.com/office/drawing/2014/main" id="{596111F0-62B5-E798-4E7B-04A6C8FD7B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AutoShape 6" descr="hvs-v.webp (1001×501)">
            <a:extLst>
              <a:ext uri="{FF2B5EF4-FFF2-40B4-BE49-F238E27FC236}">
                <a16:creationId xmlns:a16="http://schemas.microsoft.com/office/drawing/2014/main" id="{3F862DC4-909E-D667-5105-B3370BA447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137DB4-5D5F-AEB9-2C86-43DFB7534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193" y="1903405"/>
            <a:ext cx="5318071" cy="35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38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831C1-C087-3005-7E31-7518AA701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613F4-B55C-7A4A-2D1F-72DABAFF8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518"/>
            <a:ext cx="12192000" cy="1326514"/>
          </a:xfrm>
        </p:spPr>
        <p:txBody>
          <a:bodyPr anchor="b">
            <a:normAutofit/>
          </a:bodyPr>
          <a:lstStyle/>
          <a:p>
            <a:pPr algn="ctr"/>
            <a:r>
              <a:rPr lang="en-GB" dirty="0"/>
              <a:t>Agenda</a:t>
            </a:r>
            <a:endParaRPr lang="en-DK" dirty="0"/>
          </a:p>
        </p:txBody>
      </p:sp>
      <p:pic>
        <p:nvPicPr>
          <p:cNvPr id="6146" name="Picture 2" descr="Bet - Free gaming icons">
            <a:extLst>
              <a:ext uri="{FF2B5EF4-FFF2-40B4-BE49-F238E27FC236}">
                <a16:creationId xmlns:a16="http://schemas.microsoft.com/office/drawing/2014/main" id="{867914D6-4585-7081-BA21-A90A833DF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903" y="2525066"/>
            <a:ext cx="1419807" cy="141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able - Free web icons">
            <a:extLst>
              <a:ext uri="{FF2B5EF4-FFF2-40B4-BE49-F238E27FC236}">
                <a16:creationId xmlns:a16="http://schemas.microsoft.com/office/drawing/2014/main" id="{2EEA1CC5-06A7-4AD7-D371-B11D0E5C7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476" y="2326431"/>
            <a:ext cx="1799317" cy="179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Uml - Free business and finance icons">
            <a:extLst>
              <a:ext uri="{FF2B5EF4-FFF2-40B4-BE49-F238E27FC236}">
                <a16:creationId xmlns:a16="http://schemas.microsoft.com/office/drawing/2014/main" id="{3A20D0AC-F951-5BC7-3B43-0AEF2632D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679" y="2326431"/>
            <a:ext cx="1728497" cy="172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7106E26-C553-22D6-10A2-AECC1A7CCDBF}"/>
              </a:ext>
            </a:extLst>
          </p:cNvPr>
          <p:cNvGrpSpPr/>
          <p:nvPr/>
        </p:nvGrpSpPr>
        <p:grpSpPr>
          <a:xfrm>
            <a:off x="706276" y="4328657"/>
            <a:ext cx="2068911" cy="720000"/>
            <a:chOff x="521674" y="2430298"/>
            <a:chExt cx="2068911" cy="720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788B6BB-A8C7-E045-59F4-DDE7D70B922F}"/>
                </a:ext>
              </a:extLst>
            </p:cNvPr>
            <p:cNvSpPr/>
            <p:nvPr/>
          </p:nvSpPr>
          <p:spPr>
            <a:xfrm>
              <a:off x="521674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A17A98-369B-8B6A-5361-035659E304C5}"/>
                </a:ext>
              </a:extLst>
            </p:cNvPr>
            <p:cNvSpPr txBox="1"/>
            <p:nvPr/>
          </p:nvSpPr>
          <p:spPr>
            <a:xfrm>
              <a:off x="521674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A </a:t>
              </a:r>
              <a:r>
                <a:rPr lang="en-GB" sz="1200" kern="1200" dirty="0"/>
                <a:t>to</a:t>
              </a:r>
              <a:r>
                <a:rPr lang="en-GB" sz="2000" kern="1200" dirty="0"/>
                <a:t> Z</a:t>
              </a:r>
              <a:br>
                <a:rPr lang="en-GB" sz="2000" kern="1200" dirty="0"/>
              </a:br>
              <a:r>
                <a:rPr lang="en-GB" sz="2000" b="1" kern="1200" dirty="0"/>
                <a:t>Overview</a:t>
              </a:r>
              <a:endParaRPr lang="en-US" sz="2000" b="1" kern="12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94D05D6-4886-511B-04CF-A5D632AD5C6F}"/>
              </a:ext>
            </a:extLst>
          </p:cNvPr>
          <p:cNvGrpSpPr/>
          <p:nvPr/>
        </p:nvGrpSpPr>
        <p:grpSpPr>
          <a:xfrm>
            <a:off x="3306258" y="4347707"/>
            <a:ext cx="2743748" cy="859935"/>
            <a:chOff x="2231901" y="2290363"/>
            <a:chExt cx="2789655" cy="85993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42C5267-2E2F-35DD-C79F-05F36E22F87A}"/>
                </a:ext>
              </a:extLst>
            </p:cNvPr>
            <p:cNvSpPr/>
            <p:nvPr/>
          </p:nvSpPr>
          <p:spPr>
            <a:xfrm>
              <a:off x="2952645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D40EE3-B0F4-0EEA-9DFE-FE671261F5ED}"/>
                </a:ext>
              </a:extLst>
            </p:cNvPr>
            <p:cNvSpPr txBox="1"/>
            <p:nvPr/>
          </p:nvSpPr>
          <p:spPr>
            <a:xfrm>
              <a:off x="2231901" y="2290363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Bet placement </a:t>
              </a:r>
              <a:endParaRPr lang="en-US" sz="2000" b="1" kern="12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B75552-52E0-98EB-B35F-ECFDD4355D22}"/>
              </a:ext>
            </a:extLst>
          </p:cNvPr>
          <p:cNvGrpSpPr/>
          <p:nvPr/>
        </p:nvGrpSpPr>
        <p:grpSpPr>
          <a:xfrm>
            <a:off x="8882473" y="4328657"/>
            <a:ext cx="2068911" cy="720000"/>
            <a:chOff x="5383616" y="2430298"/>
            <a:chExt cx="2068911" cy="72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C97CAFB-42C4-E303-CCB9-8B473E54B8FB}"/>
                </a:ext>
              </a:extLst>
            </p:cNvPr>
            <p:cNvSpPr/>
            <p:nvPr/>
          </p:nvSpPr>
          <p:spPr>
            <a:xfrm>
              <a:off x="5383616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EC2870-79F7-7E6A-852B-2B0B365FD6CD}"/>
                </a:ext>
              </a:extLst>
            </p:cNvPr>
            <p:cNvSpPr txBox="1"/>
            <p:nvPr/>
          </p:nvSpPr>
          <p:spPr>
            <a:xfrm>
              <a:off x="5383616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3+1</a:t>
              </a:r>
              <a:endParaRPr lang="en-US" sz="2000" b="1" kern="12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78494C-9CAC-82F6-6526-ED00678BE1A8}"/>
              </a:ext>
            </a:extLst>
          </p:cNvPr>
          <p:cNvGrpSpPr/>
          <p:nvPr/>
        </p:nvGrpSpPr>
        <p:grpSpPr>
          <a:xfrm>
            <a:off x="6110680" y="4328657"/>
            <a:ext cx="2068911" cy="720000"/>
            <a:chOff x="7814588" y="2430298"/>
            <a:chExt cx="2068911" cy="720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144DC0-C2C8-8391-0B58-0AFA0FEAEB8E}"/>
                </a:ext>
              </a:extLst>
            </p:cNvPr>
            <p:cNvSpPr/>
            <p:nvPr/>
          </p:nvSpPr>
          <p:spPr>
            <a:xfrm>
              <a:off x="7814588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FC2218-9525-A967-1A1B-F75DFDDDA432}"/>
                </a:ext>
              </a:extLst>
            </p:cNvPr>
            <p:cNvSpPr txBox="1"/>
            <p:nvPr/>
          </p:nvSpPr>
          <p:spPr>
            <a:xfrm>
              <a:off x="7814588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aSQA</a:t>
              </a:r>
              <a:endParaRPr lang="en-US" sz="2000" b="1" kern="1200" dirty="0"/>
            </a:p>
          </p:txBody>
        </p:sp>
      </p:grpSp>
      <p:pic>
        <p:nvPicPr>
          <p:cNvPr id="7170" name="Picture 2" descr="Recap symbol. The concept word 'recap' on wooden cubes on beautiful white  table, white background, copy space. Business and recap concept Stock Photo  - Alamy">
            <a:extLst>
              <a:ext uri="{FF2B5EF4-FFF2-40B4-BE49-F238E27FC236}">
                <a16:creationId xmlns:a16="http://schemas.microsoft.com/office/drawing/2014/main" id="{23AE7538-6740-14E0-DD7E-16F6297F00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8" t="19362" r="16362" b="28606"/>
          <a:stretch/>
        </p:blipFill>
        <p:spPr bwMode="auto">
          <a:xfrm>
            <a:off x="927933" y="2931556"/>
            <a:ext cx="1755709" cy="89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1E9010-7D3D-572B-9718-2B73DF4C11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890"/>
          <a:stretch/>
        </p:blipFill>
        <p:spPr>
          <a:xfrm>
            <a:off x="1352939" y="2155370"/>
            <a:ext cx="8203746" cy="44818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22C9B6-08DD-B6C7-1BE9-8E86057D6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889" y="220825"/>
            <a:ext cx="5133975" cy="19240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9AD07F-16E6-3F5D-6F88-846820DF84F3}"/>
              </a:ext>
            </a:extLst>
          </p:cNvPr>
          <p:cNvCxnSpPr/>
          <p:nvPr/>
        </p:nvCxnSpPr>
        <p:spPr>
          <a:xfrm>
            <a:off x="2022944" y="5182669"/>
            <a:ext cx="3600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863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A8429-0189-F1A2-DB4D-0F0CAFBE0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13" y="-663257"/>
            <a:ext cx="10405174" cy="1326514"/>
          </a:xfrm>
        </p:spPr>
        <p:txBody>
          <a:bodyPr/>
          <a:lstStyle/>
          <a:p>
            <a:pPr algn="ctr"/>
            <a:r>
              <a:rPr lang="en-GB" dirty="0"/>
              <a:t>Analysis</a:t>
            </a:r>
            <a:endParaRPr lang="en-D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49E37-490F-5D82-3B6D-E1F60C760CE4}"/>
              </a:ext>
            </a:extLst>
          </p:cNvPr>
          <p:cNvSpPr txBox="1"/>
          <p:nvPr/>
        </p:nvSpPr>
        <p:spPr>
          <a:xfrm>
            <a:off x="1983831" y="4676210"/>
            <a:ext cx="1357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Usability</a:t>
            </a:r>
            <a:endParaRPr lang="en-DK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4531E-9AC9-4F12-4386-75F1C25AD3F5}"/>
              </a:ext>
            </a:extLst>
          </p:cNvPr>
          <p:cNvSpPr txBox="1"/>
          <p:nvPr/>
        </p:nvSpPr>
        <p:spPr>
          <a:xfrm>
            <a:off x="5472385" y="1147711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Modifiability</a:t>
            </a:r>
            <a:endParaRPr lang="en-DK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AB8A8-2951-D46F-9F80-8D424BCB2129}"/>
              </a:ext>
            </a:extLst>
          </p:cNvPr>
          <p:cNvSpPr txBox="1"/>
          <p:nvPr/>
        </p:nvSpPr>
        <p:spPr>
          <a:xfrm>
            <a:off x="8753399" y="1147711"/>
            <a:ext cx="104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Safety</a:t>
            </a:r>
            <a:endParaRPr lang="en-DK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DE364-8CFA-B479-D5B2-54F61E4FFF20}"/>
              </a:ext>
            </a:extLst>
          </p:cNvPr>
          <p:cNvSpPr txBox="1"/>
          <p:nvPr/>
        </p:nvSpPr>
        <p:spPr>
          <a:xfrm>
            <a:off x="60719" y="115980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Qualities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3388FE-3203-1505-14F4-CEE9461D7F98}"/>
              </a:ext>
            </a:extLst>
          </p:cNvPr>
          <p:cNvSpPr txBox="1"/>
          <p:nvPr/>
        </p:nvSpPr>
        <p:spPr>
          <a:xfrm>
            <a:off x="60719" y="2367788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Scenarios</a:t>
            </a:r>
            <a:r>
              <a:rPr lang="en-GB" b="1" dirty="0">
                <a:solidFill>
                  <a:srgbClr val="0070C0"/>
                </a:solidFill>
              </a:rPr>
              <a:t>:</a:t>
            </a:r>
            <a:endParaRPr lang="en-DK" b="1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7EF418-40B6-EB69-C18E-BFABC786B336}"/>
              </a:ext>
            </a:extLst>
          </p:cNvPr>
          <p:cNvSpPr txBox="1"/>
          <p:nvPr/>
        </p:nvSpPr>
        <p:spPr>
          <a:xfrm>
            <a:off x="1782884" y="1783012"/>
            <a:ext cx="2679580" cy="2123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World cups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odds updated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logins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bets to forward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992571-2538-FED8-AE65-1F840169216F}"/>
              </a:ext>
            </a:extLst>
          </p:cNvPr>
          <p:cNvSpPr txBox="1"/>
          <p:nvPr/>
        </p:nvSpPr>
        <p:spPr>
          <a:xfrm>
            <a:off x="5472385" y="1829561"/>
            <a:ext cx="1911742" cy="2123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Bookmakers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Remove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Add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Changing API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54D510-1AE2-10C5-E820-D5A44A649A51}"/>
              </a:ext>
            </a:extLst>
          </p:cNvPr>
          <p:cNvSpPr txBox="1"/>
          <p:nvPr/>
        </p:nvSpPr>
        <p:spPr>
          <a:xfrm>
            <a:off x="8644344" y="1952578"/>
            <a:ext cx="4149038" cy="1569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Bets placement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Odds change before </a:t>
            </a:r>
            <a:br>
              <a:rPr lang="en-GB" dirty="0"/>
            </a:br>
            <a:r>
              <a:rPr lang="en-GB" dirty="0"/>
              <a:t>confirmation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Different thresholds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85B411-C51C-4345-5549-D8A7D257A6BE}"/>
              </a:ext>
            </a:extLst>
          </p:cNvPr>
          <p:cNvSpPr txBox="1"/>
          <p:nvPr/>
        </p:nvSpPr>
        <p:spPr>
          <a:xfrm>
            <a:off x="60719" y="5072015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>
                <a:solidFill>
                  <a:srgbClr val="FF0000"/>
                </a:solidFill>
              </a:rPr>
              <a:t>Not prioritized:</a:t>
            </a:r>
            <a:endParaRPr lang="en-DK" b="1" i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FC18D6-B7CF-3B89-A344-63FA79DEEE6E}"/>
              </a:ext>
            </a:extLst>
          </p:cNvPr>
          <p:cNvSpPr txBox="1"/>
          <p:nvPr/>
        </p:nvSpPr>
        <p:spPr>
          <a:xfrm>
            <a:off x="1983831" y="5045542"/>
            <a:ext cx="5032789" cy="129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Branding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Settings supporting favourite teams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Site preferring matches by favourite teams</a:t>
            </a:r>
            <a:endParaRPr lang="en-DK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DC7EE1-D686-8257-B953-82A6DE75E057}"/>
              </a:ext>
            </a:extLst>
          </p:cNvPr>
          <p:cNvSpPr txBox="1"/>
          <p:nvPr/>
        </p:nvSpPr>
        <p:spPr>
          <a:xfrm>
            <a:off x="1782884" y="111689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Performance</a:t>
            </a:r>
            <a:endParaRPr lang="en-DK" b="1" dirty="0"/>
          </a:p>
        </p:txBody>
      </p:sp>
      <p:pic>
        <p:nvPicPr>
          <p:cNvPr id="1026" name="Picture 2" descr="Analysis Icons - Free SVG &amp; PNG Analysis Images - Noun Project">
            <a:extLst>
              <a:ext uri="{FF2B5EF4-FFF2-40B4-BE49-F238E27FC236}">
                <a16:creationId xmlns:a16="http://schemas.microsoft.com/office/drawing/2014/main" id="{1EEB570A-BB11-DC04-276C-BEDF05D70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10" y="191747"/>
            <a:ext cx="384719" cy="38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Analysis Icons - Free SVG &amp; PNG Analysis Images - Noun Project">
            <a:extLst>
              <a:ext uri="{FF2B5EF4-FFF2-40B4-BE49-F238E27FC236}">
                <a16:creationId xmlns:a16="http://schemas.microsoft.com/office/drawing/2014/main" id="{9F1F1033-981D-1711-1E4C-1140A3634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865" y="191748"/>
            <a:ext cx="384719" cy="38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A3FBB6A-DFC2-69F8-0F06-0F5420A82A1A}"/>
              </a:ext>
            </a:extLst>
          </p:cNvPr>
          <p:cNvSpPr txBox="1"/>
          <p:nvPr/>
        </p:nvSpPr>
        <p:spPr>
          <a:xfrm>
            <a:off x="228865" y="50506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solidFill>
                  <a:srgbClr val="00B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ASR’s</a:t>
            </a:r>
            <a:endParaRPr lang="en-DK" b="1" u="sng" dirty="0">
              <a:solidFill>
                <a:srgbClr val="00B050"/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35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4FC2B-B1A2-36BF-676A-A2FEA7C281D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97376" y="1862454"/>
            <a:ext cx="2310463" cy="392546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Module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C&amp;C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Allocation</a:t>
            </a:r>
            <a:endParaRPr lang="en-DK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45C013-DB8C-E507-98BF-3C282D4FB90B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Synthesis</a:t>
            </a:r>
            <a:endParaRPr lang="en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EA4DA4-4832-16BE-D156-0C43E5167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005" y="1523131"/>
            <a:ext cx="1762371" cy="1000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8E2600-6CA9-40F4-2D28-3550B0521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636" y="2948765"/>
            <a:ext cx="1648055" cy="8764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BEC2FC-E6A3-F1D2-3BDD-D33EC10EF3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4531" y="4187513"/>
            <a:ext cx="1686160" cy="1152686"/>
          </a:xfrm>
          <a:prstGeom prst="rect">
            <a:avLst/>
          </a:prstGeom>
        </p:spPr>
      </p:pic>
      <p:pic>
        <p:nvPicPr>
          <p:cNvPr id="1026" name="Picture 2" descr="Isolated vector bottle. Line art empty transparent glass vial, bottle, jar  6746017 Vector Art at Vecteezy">
            <a:extLst>
              <a:ext uri="{FF2B5EF4-FFF2-40B4-BE49-F238E27FC236}">
                <a16:creationId xmlns:a16="http://schemas.microsoft.com/office/drawing/2014/main" id="{DCB9CF2F-F21B-160F-92B7-91DE910BA9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6" t="5216" r="21072" b="4033"/>
          <a:stretch>
            <a:fillRect/>
          </a:stretch>
        </p:blipFill>
        <p:spPr bwMode="auto">
          <a:xfrm>
            <a:off x="4228307" y="147637"/>
            <a:ext cx="407193" cy="55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solated vector bottle. Line art empty transparent glass vial, bottle, jar  6746017 Vector Art at Vecteezy">
            <a:extLst>
              <a:ext uri="{FF2B5EF4-FFF2-40B4-BE49-F238E27FC236}">
                <a16:creationId xmlns:a16="http://schemas.microsoft.com/office/drawing/2014/main" id="{358320FB-40B4-0BFA-949F-FFED7E4032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6" t="5216" r="21072" b="4033"/>
          <a:stretch>
            <a:fillRect/>
          </a:stretch>
        </p:blipFill>
        <p:spPr bwMode="auto">
          <a:xfrm>
            <a:off x="7507839" y="147637"/>
            <a:ext cx="407193" cy="55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068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3DE01-A328-A5BB-783F-12102A686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7560BB3-A249-3D73-739A-7F5119AEF38C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Prototype</a:t>
            </a:r>
            <a:endParaRPr lang="en-DK" dirty="0"/>
          </a:p>
        </p:txBody>
      </p:sp>
      <p:pic>
        <p:nvPicPr>
          <p:cNvPr id="4100" name="Picture 4" descr="Cogwheel - Free interface icons">
            <a:extLst>
              <a:ext uri="{FF2B5EF4-FFF2-40B4-BE49-F238E27FC236}">
                <a16:creationId xmlns:a16="http://schemas.microsoft.com/office/drawing/2014/main" id="{EBBDCC00-CE77-7398-DEFF-462693C4A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081" y="226655"/>
            <a:ext cx="295469" cy="29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Cogwheel - Free interface icons">
            <a:extLst>
              <a:ext uri="{FF2B5EF4-FFF2-40B4-BE49-F238E27FC236}">
                <a16:creationId xmlns:a16="http://schemas.microsoft.com/office/drawing/2014/main" id="{2B182734-EDBF-A8C6-E06E-0C9FC0FDD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452" y="207603"/>
            <a:ext cx="295469" cy="29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F8BE592-20E0-04B8-47B6-52E257AE6D3B}"/>
              </a:ext>
            </a:extLst>
          </p:cNvPr>
          <p:cNvSpPr txBox="1">
            <a:spLocks/>
          </p:cNvSpPr>
          <p:nvPr/>
        </p:nvSpPr>
        <p:spPr>
          <a:xfrm>
            <a:off x="1004110" y="1373932"/>
            <a:ext cx="10183780" cy="3925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Experimental - Performance</a:t>
            </a:r>
          </a:p>
          <a:p>
            <a:r>
              <a:rPr lang="en-GB" b="1" dirty="0"/>
              <a:t>Exploratory - Safety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71C0AA-DFA6-A507-28A9-3C5D66372E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843"/>
          <a:stretch/>
        </p:blipFill>
        <p:spPr>
          <a:xfrm>
            <a:off x="7899921" y="3352671"/>
            <a:ext cx="2652803" cy="28985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983B71-E07E-69E5-A295-769925327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633" y="3352671"/>
            <a:ext cx="3285096" cy="29280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A433E1-86BE-9A32-C72F-E567EC0D4EFB}"/>
              </a:ext>
            </a:extLst>
          </p:cNvPr>
          <p:cNvSpPr txBox="1"/>
          <p:nvPr/>
        </p:nvSpPr>
        <p:spPr>
          <a:xfrm>
            <a:off x="7859892" y="2831633"/>
            <a:ext cx="348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Multiple </a:t>
            </a:r>
            <a:r>
              <a:rPr lang="en-GB" b="1" u="sng" dirty="0"/>
              <a:t>servers / actors</a:t>
            </a:r>
            <a:endParaRPr lang="en-DK" b="1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00FB2-078E-3C2A-A350-076EEDE9056F}"/>
              </a:ext>
            </a:extLst>
          </p:cNvPr>
          <p:cNvSpPr txBox="1"/>
          <p:nvPr/>
        </p:nvSpPr>
        <p:spPr>
          <a:xfrm>
            <a:off x="1576290" y="2967333"/>
            <a:ext cx="2588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Multiple </a:t>
            </a:r>
            <a:r>
              <a:rPr lang="en-GB" b="1" u="sng" dirty="0"/>
              <a:t>clients</a:t>
            </a:r>
            <a:endParaRPr lang="en-DK" b="1" u="sn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A29AB7-43BF-A07E-525F-D23883D281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2756"/>
          <a:stretch/>
        </p:blipFill>
        <p:spPr>
          <a:xfrm>
            <a:off x="5523253" y="3336665"/>
            <a:ext cx="991609" cy="29093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0FBC26-5657-9163-B400-F3721B6CC83E}"/>
              </a:ext>
            </a:extLst>
          </p:cNvPr>
          <p:cNvSpPr txBox="1"/>
          <p:nvPr/>
        </p:nvSpPr>
        <p:spPr>
          <a:xfrm>
            <a:off x="3770036" y="2682331"/>
            <a:ext cx="4498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/>
              <a:t>Microkernel</a:t>
            </a:r>
            <a:br>
              <a:rPr lang="en-GB" b="1" dirty="0"/>
            </a:br>
            <a:r>
              <a:rPr lang="en-GB" b="1" dirty="0"/>
              <a:t>Load balancer </a:t>
            </a:r>
            <a:r>
              <a:rPr lang="en-GB" dirty="0"/>
              <a:t>/</a:t>
            </a:r>
            <a:r>
              <a:rPr lang="en-GB" b="1" dirty="0"/>
              <a:t>Actor forwarder</a:t>
            </a:r>
            <a:endParaRPr lang="en-DK" b="1" dirty="0"/>
          </a:p>
        </p:txBody>
      </p:sp>
    </p:spTree>
    <p:extLst>
      <p:ext uri="{BB962C8B-B14F-4D97-AF65-F5344CB8AC3E}">
        <p14:creationId xmlns:p14="http://schemas.microsoft.com/office/powerpoint/2010/main" val="1742042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978A5-C423-8206-98D5-4D2FB62EF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21244D2-38EB-74FD-A6E1-076896A16BB9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Evaluation</a:t>
            </a:r>
            <a:endParaRPr lang="en-DK" dirty="0"/>
          </a:p>
        </p:txBody>
      </p:sp>
      <p:pic>
        <p:nvPicPr>
          <p:cNvPr id="5122" name="Picture 2" descr="Check mark Symbol">
            <a:extLst>
              <a:ext uri="{FF2B5EF4-FFF2-40B4-BE49-F238E27FC236}">
                <a16:creationId xmlns:a16="http://schemas.microsoft.com/office/drawing/2014/main" id="{FCDD530F-EC90-72F0-7AD4-34529EB0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593" y="289250"/>
            <a:ext cx="286848" cy="26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heck mark Symbol">
            <a:extLst>
              <a:ext uri="{FF2B5EF4-FFF2-40B4-BE49-F238E27FC236}">
                <a16:creationId xmlns:a16="http://schemas.microsoft.com/office/drawing/2014/main" id="{5A9A2BC6-0FE3-D24E-8F67-7F924E875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90" y="289250"/>
            <a:ext cx="286848" cy="26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B5F887-FD69-E76D-2853-44BDF46B5813}"/>
              </a:ext>
            </a:extLst>
          </p:cNvPr>
          <p:cNvSpPr txBox="1"/>
          <p:nvPr/>
        </p:nvSpPr>
        <p:spPr>
          <a:xfrm>
            <a:off x="5861895" y="4148417"/>
            <a:ext cx="1769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Iterations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D763A2-86DF-7633-2D8E-63AF80680BCB}"/>
              </a:ext>
            </a:extLst>
          </p:cNvPr>
          <p:cNvSpPr txBox="1"/>
          <p:nvPr/>
        </p:nvSpPr>
        <p:spPr>
          <a:xfrm>
            <a:off x="5810619" y="2238406"/>
            <a:ext cx="21693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ATAM or aSQA</a:t>
            </a:r>
            <a:endParaRPr lang="da-DK" sz="2000" dirty="0"/>
          </a:p>
        </p:txBody>
      </p:sp>
      <p:pic>
        <p:nvPicPr>
          <p:cNvPr id="6" name="Picture 4" descr="Repeat icon vector design template | Premium Vector">
            <a:extLst>
              <a:ext uri="{FF2B5EF4-FFF2-40B4-BE49-F238E27FC236}">
                <a16:creationId xmlns:a16="http://schemas.microsoft.com/office/drawing/2014/main" id="{3E69710F-BCBA-FF9A-43AB-97D36EB27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7" t="15507" r="14782" b="14451"/>
          <a:stretch/>
        </p:blipFill>
        <p:spPr bwMode="auto">
          <a:xfrm>
            <a:off x="4546080" y="3775981"/>
            <a:ext cx="1264539" cy="129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208841-8041-9380-E1EA-9B844C879F46}"/>
              </a:ext>
            </a:extLst>
          </p:cNvPr>
          <p:cNvSpPr txBox="1"/>
          <p:nvPr/>
        </p:nvSpPr>
        <p:spPr>
          <a:xfrm>
            <a:off x="5001596" y="4199011"/>
            <a:ext cx="3314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200" b="1" dirty="0"/>
              <a:t>2</a:t>
            </a:r>
          </a:p>
        </p:txBody>
      </p:sp>
      <p:pic>
        <p:nvPicPr>
          <p:cNvPr id="9" name="Picture 8" descr="VS icon design template vector | Premium Vector">
            <a:extLst>
              <a:ext uri="{FF2B5EF4-FFF2-40B4-BE49-F238E27FC236}">
                <a16:creationId xmlns:a16="http://schemas.microsoft.com/office/drawing/2014/main" id="{1CDCA916-55CA-5C22-AD27-EB8D8E3D6F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4" t="14057" r="22073" b="12940"/>
          <a:stretch/>
        </p:blipFill>
        <p:spPr bwMode="auto">
          <a:xfrm>
            <a:off x="4544630" y="1753870"/>
            <a:ext cx="1142850" cy="143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273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1DC5B-40E7-BA07-738E-C5CCF57A3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011A2-0432-5327-0BB9-8F3A4D19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7" y="769424"/>
            <a:ext cx="12192000" cy="75096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2400" dirty="0"/>
              <a:t>Z</a:t>
            </a:r>
            <a:r>
              <a:rPr lang="en-GB" sz="3200" dirty="0"/>
              <a:t>o</a:t>
            </a:r>
            <a:r>
              <a:rPr lang="en-GB" sz="3600" dirty="0"/>
              <a:t>omi</a:t>
            </a:r>
            <a:r>
              <a:rPr lang="en-GB" sz="3200" dirty="0"/>
              <a:t>n</a:t>
            </a:r>
            <a:r>
              <a:rPr lang="en-GB" sz="2400" dirty="0"/>
              <a:t>g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in on</a:t>
            </a:r>
            <a:br>
              <a:rPr lang="en-GB" dirty="0"/>
            </a:br>
            <a:r>
              <a:rPr lang="en-GB" dirty="0"/>
              <a:t>Bet placement</a:t>
            </a:r>
            <a:endParaRPr lang="en-D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97C6F0-5A55-7028-1EDD-5D2EF25E4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2095500"/>
            <a:ext cx="1141095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54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9FD56-6292-0419-B34A-545DCEEDA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F13A12-66C7-6F66-8792-FD86AAC31377}"/>
              </a:ext>
            </a:extLst>
          </p:cNvPr>
          <p:cNvSpPr txBox="1"/>
          <p:nvPr/>
        </p:nvSpPr>
        <p:spPr>
          <a:xfrm>
            <a:off x="3500513" y="113213"/>
            <a:ext cx="51909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+mj-lt"/>
              </a:rPr>
              <a:t>Transaction</a:t>
            </a:r>
            <a:br>
              <a:rPr lang="en-GB" b="1" dirty="0"/>
            </a:br>
            <a:r>
              <a:rPr lang="en-GB" b="1" dirty="0"/>
              <a:t>- </a:t>
            </a:r>
            <a:r>
              <a:rPr lang="en-GB" dirty="0"/>
              <a:t>Start of transaction: Initial bet placement</a:t>
            </a:r>
          </a:p>
          <a:p>
            <a:r>
              <a:rPr lang="en-GB" dirty="0"/>
              <a:t>- End of transaction: Final confirmation/rejection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35AD8-B6B2-76FF-F7D0-D003FC95E9AD}"/>
              </a:ext>
            </a:extLst>
          </p:cNvPr>
          <p:cNvSpPr txBox="1"/>
          <p:nvPr/>
        </p:nvSpPr>
        <p:spPr>
          <a:xfrm>
            <a:off x="2506186" y="456887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Tactic: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BDB310-C955-59EC-84BA-C023E652D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161" y="1205464"/>
            <a:ext cx="4343400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3419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Architecture pitch deck</Template>
  <TotalTime>3146</TotalTime>
  <Words>674</Words>
  <Application>Microsoft Office PowerPoint</Application>
  <PresentationFormat>Widescreen</PresentationFormat>
  <Paragraphs>149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ADLaM Display</vt:lpstr>
      <vt:lpstr>Aharoni</vt:lpstr>
      <vt:lpstr>Arial</vt:lpstr>
      <vt:lpstr>Avenir Next LT Pro Light</vt:lpstr>
      <vt:lpstr>Calibri</vt:lpstr>
      <vt:lpstr>Posterama</vt:lpstr>
      <vt:lpstr>Wingdings</vt:lpstr>
      <vt:lpstr>Custom</vt:lpstr>
      <vt:lpstr>PowerPoint Presentation</vt:lpstr>
      <vt:lpstr>Agenda</vt:lpstr>
      <vt:lpstr>PowerPoint Presentation</vt:lpstr>
      <vt:lpstr>Analysis</vt:lpstr>
      <vt:lpstr>PowerPoint Presentation</vt:lpstr>
      <vt:lpstr>PowerPoint Presentation</vt:lpstr>
      <vt:lpstr>PowerPoint Presentation</vt:lpstr>
      <vt:lpstr>Zooming  in on Bet placement</vt:lpstr>
      <vt:lpstr>PowerPoint Presentation</vt:lpstr>
      <vt:lpstr>PowerPoint Presentation</vt:lpstr>
      <vt:lpstr>Pause for a second - Why is this important?</vt:lpstr>
      <vt:lpstr>PowerPoint Presentation</vt:lpstr>
      <vt:lpstr>In-depth Evaluation with aSQA</vt:lpstr>
      <vt:lpstr>PowerPoint Presentation</vt:lpstr>
      <vt:lpstr>The broker</vt:lpstr>
      <vt:lpstr>PowerPoint Presentation</vt:lpstr>
      <vt:lpstr>Scaling of system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Grum</dc:creator>
  <cp:lastModifiedBy>Rasmus Ole Routh Herskind</cp:lastModifiedBy>
  <cp:revision>185</cp:revision>
  <dcterms:created xsi:type="dcterms:W3CDTF">2025-03-17T20:09:59Z</dcterms:created>
  <dcterms:modified xsi:type="dcterms:W3CDTF">2025-06-05T10:34:01Z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